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93400"/>
  <p:notesSz cx="7556500" cy="106934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0860" y="1342040"/>
            <a:ext cx="1823244" cy="715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88"/>
              </a:lnSpc>
              <a:spcBef>
                <a:spcPct val="0"/>
              </a:spcBef>
              <a:spcAft>
                <a:spcPct val="0"/>
              </a:spcAft>
            </a:pPr>
            <a:r>
              <a:rPr sz="2050" i="1" strike="sngStrike">
                <a:solidFill>
                  <a:srgbClr val="7030A0"/>
                </a:solidFill>
                <a:latin typeface="GEJGWV+Harlow Solid Italic,Italic"/>
                <a:cs typeface="GEJGWV+Harlow Solid Italic,Italic"/>
              </a:rPr>
              <a:t>Home</a:t>
            </a:r>
            <a:r>
              <a:rPr sz="2050" i="1" strike="sngStrike" spc="-44">
                <a:solidFill>
                  <a:srgbClr val="7030A0"/>
                </a:solidFill>
                <a:latin typeface="GEJGWV+Harlow Solid Italic,Italic"/>
                <a:cs typeface="GEJGWV+Harlow Solid Italic,Italic"/>
              </a:rPr>
              <a:t> </a:t>
            </a:r>
            <a:r>
              <a:rPr sz="2050" i="1" strike="sngStrike" spc="-25">
                <a:solidFill>
                  <a:srgbClr val="7030A0"/>
                </a:solidFill>
                <a:latin typeface="GEJGWV+Harlow Solid Italic,Italic"/>
                <a:cs typeface="GEJGWV+Harlow Solid Italic,Italic"/>
              </a:rPr>
              <a:t>Works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999353"/>
            <a:ext cx="7427020" cy="677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H.W.(1):-</a:t>
            </a:r>
            <a:r>
              <a:rPr sz="1450" b="1" spc="38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17</a:t>
            </a:r>
            <a:r>
              <a:rPr sz="1450" spc="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Ω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istor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network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shown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(2.29)</a:t>
            </a:r>
            <a:r>
              <a:rPr sz="1450" b="1" spc="-76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using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(a)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star/delta</a:t>
            </a:r>
            <a:r>
              <a:rPr sz="1450" spc="-1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conversion.</a:t>
            </a:r>
            <a:r>
              <a:rPr sz="1450" spc="2888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[10/3A]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90315" y="4030082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00B050"/>
                </a:solidFill>
                <a:latin typeface="Times New Roman"/>
                <a:cs typeface="Times New Roman"/>
              </a:rPr>
              <a:t>(2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B050"/>
                </a:solidFill>
                <a:latin typeface="Times New Roman"/>
                <a:cs typeface="Times New Roman"/>
              </a:rPr>
              <a:t>.29</a:t>
            </a:r>
            <a:r>
              <a:rPr sz="1450" b="1" spc="-33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4640063"/>
            <a:ext cx="7406540" cy="677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H.W.(2):-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Determine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points</a:t>
            </a:r>
            <a:r>
              <a:rPr sz="1450" spc="7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B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network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35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</a:p>
          <a:p>
            <a:pPr marL="0" marR="0">
              <a:lnSpc>
                <a:spcPts val="1577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(2.30)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50" spc="4170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[4.23</a:t>
            </a:r>
            <a:r>
              <a:rPr sz="1450" b="1" spc="7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ED008D"/>
                </a:solidFill>
                <a:latin typeface="Times New Roman"/>
                <a:cs typeface="Times New Roman"/>
              </a:rPr>
              <a:t>Ω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90315" y="6918697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(2.30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7528679"/>
            <a:ext cx="7461748" cy="68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H.W.(3):-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power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231F20"/>
                </a:solidFill>
                <a:latin typeface="Times New Roman"/>
                <a:cs typeface="Times New Roman"/>
              </a:rPr>
              <a:t>up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1450" spc="-33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231F20"/>
                </a:solidFill>
                <a:latin typeface="Times New Roman"/>
                <a:cs typeface="Times New Roman"/>
              </a:rPr>
              <a:t>lied</a:t>
            </a:r>
            <a:r>
              <a:rPr sz="1450" spc="9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40V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c</a:t>
            </a:r>
            <a:r>
              <a:rPr sz="1450" spc="-25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ircuit</a:t>
            </a:r>
            <a:r>
              <a:rPr sz="14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00B050"/>
                </a:solidFill>
                <a:latin typeface="Times New Roman"/>
                <a:cs typeface="Times New Roman"/>
              </a:rPr>
              <a:t>(2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7">
                <a:solidFill>
                  <a:srgbClr val="00B050"/>
                </a:solidFill>
                <a:latin typeface="Times New Roman"/>
                <a:cs typeface="Times New Roman"/>
              </a:rPr>
              <a:t>.31</a:t>
            </a:r>
            <a:r>
              <a:rPr sz="1450" b="1" spc="-31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50" spc="354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ED008D"/>
                </a:solidFill>
                <a:latin typeface="Times New Roman"/>
                <a:cs typeface="Times New Roman"/>
              </a:rPr>
              <a:t>[0</a:t>
            </a:r>
            <a:r>
              <a:rPr sz="1450" b="1" spc="-33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.5</a:t>
            </a:r>
            <a:r>
              <a:rPr sz="1450" b="1" spc="-33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6">
                <a:solidFill>
                  <a:srgbClr val="ED008D"/>
                </a:solidFill>
                <a:latin typeface="Times New Roman"/>
                <a:cs typeface="Times New Roman"/>
              </a:rPr>
              <a:t>A,</a:t>
            </a: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1">
                <a:solidFill>
                  <a:srgbClr val="ED008D"/>
                </a:solidFill>
                <a:latin typeface="Times New Roman"/>
                <a:cs typeface="Times New Roman"/>
              </a:rPr>
              <a:t>20W]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90315" y="9673645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(2.31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31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59572" cy="71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15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0">
                <a:solidFill>
                  <a:srgbClr val="ED008D"/>
                </a:solidFill>
                <a:latin typeface="Times New Roman"/>
                <a:cs typeface="Times New Roman"/>
              </a:rPr>
              <a:t>10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65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transform</a:t>
            </a:r>
            <a:r>
              <a:rPr sz="145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Figure(2.7)</a:t>
            </a:r>
            <a:r>
              <a:rPr sz="1450" b="1" spc="13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5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</a:p>
          <a:p>
            <a:pPr marL="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sources.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19170" y="3610347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(2.47</a:t>
            </a:r>
            <a:r>
              <a:rPr sz="1450" b="1" spc="-31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4163432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2477" y="4372177"/>
            <a:ext cx="2541468" cy="965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I.R</a:t>
            </a:r>
            <a:r>
              <a:rPr sz="1350" spc="25" baseline="-15517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  <a:r>
              <a:rPr sz="1350" spc="15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28V,</a:t>
            </a:r>
          </a:p>
          <a:p>
            <a:pPr marL="0" marR="0">
              <a:lnSpc>
                <a:spcPts val="1673"/>
              </a:lnSpc>
              <a:spcBef>
                <a:spcPts val="48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50" spc="-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I.R</a:t>
            </a:r>
            <a:r>
              <a:rPr sz="1350" spc="25" baseline="-15517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  <a:r>
              <a:rPr sz="1350" spc="15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5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1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32V,</a:t>
            </a:r>
          </a:p>
          <a:p>
            <a:pPr marL="0" marR="0">
              <a:lnSpc>
                <a:spcPts val="1673"/>
              </a:lnSpc>
              <a:spcBef>
                <a:spcPts val="10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(c)</a:t>
            </a:r>
            <a:r>
              <a:rPr sz="1450" spc="-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I.R</a:t>
            </a:r>
            <a:r>
              <a:rPr sz="1450" spc="7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5I</a:t>
            </a:r>
            <a:r>
              <a:rPr sz="145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20I</a:t>
            </a:r>
            <a:r>
              <a:rPr sz="145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V,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61740" y="4382888"/>
            <a:ext cx="1307200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6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7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sz="145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  <a:p>
            <a:pPr marL="11430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  <a:r>
              <a:rPr sz="900" spc="2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61740" y="4621013"/>
            <a:ext cx="135958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6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7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76040" y="4709286"/>
            <a:ext cx="269806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86251" y="4709286"/>
            <a:ext cx="276225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61740" y="4859392"/>
            <a:ext cx="135958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6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7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44955" y="4947665"/>
            <a:ext cx="276224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83739" y="4947665"/>
            <a:ext cx="2221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765679" y="4947665"/>
            <a:ext cx="2221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376040" y="4947665"/>
            <a:ext cx="269806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86251" y="4947665"/>
            <a:ext cx="276225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19170" y="7385804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(2.48</a:t>
            </a:r>
            <a:r>
              <a:rPr sz="1450" b="1" spc="-31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51481" cy="68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H.W.(4):-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equivalent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terminals</a:t>
            </a:r>
            <a:r>
              <a:rPr sz="1450" spc="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4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231F20"/>
                </a:solidFill>
                <a:latin typeface="Times New Roman"/>
                <a:cs typeface="Times New Roman"/>
              </a:rPr>
              <a:t>circuits</a:t>
            </a:r>
            <a:r>
              <a:rPr sz="1450" spc="6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shown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28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(2.32</a:t>
            </a:r>
            <a:r>
              <a:rPr sz="1450" b="1" spc="-316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00B050"/>
                </a:solidFill>
                <a:latin typeface="Times New Roman"/>
                <a:cs typeface="Times New Roman"/>
              </a:rPr>
              <a:t>)(a)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to</a:t>
            </a:r>
            <a:r>
              <a:rPr sz="1450" b="1" spc="7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00B050"/>
                </a:solidFill>
                <a:latin typeface="Times New Roman"/>
                <a:cs typeface="Times New Roman"/>
              </a:rPr>
              <a:t>(k</a:t>
            </a:r>
            <a:r>
              <a:rPr sz="1450" b="1" spc="-34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45664" y="4914751"/>
            <a:ext cx="426932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(d)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853" y="4914751"/>
            <a:ext cx="425149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37">
                <a:solidFill>
                  <a:srgbClr val="000000"/>
                </a:solidFill>
                <a:latin typeface="Times New Roman"/>
                <a:cs typeface="Times New Roman"/>
              </a:rPr>
              <a:t>(e)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15974" y="6926431"/>
            <a:ext cx="406042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33">
                <a:solidFill>
                  <a:srgbClr val="000000"/>
                </a:solidFill>
                <a:latin typeface="Times New Roman"/>
                <a:cs typeface="Times New Roman"/>
              </a:rPr>
              <a:t>(f)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51404" y="6926431"/>
            <a:ext cx="426932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(g)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12028" y="6926431"/>
            <a:ext cx="434865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28">
                <a:solidFill>
                  <a:srgbClr val="000000"/>
                </a:solidFill>
                <a:latin typeface="Times New Roman"/>
                <a:cs typeface="Times New Roman"/>
              </a:rPr>
              <a:t>(h)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15974" y="8871055"/>
            <a:ext cx="397203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(i)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14116" y="8871055"/>
            <a:ext cx="396822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 spc="31">
                <a:solidFill>
                  <a:srgbClr val="000000"/>
                </a:solidFill>
                <a:latin typeface="Times New Roman"/>
                <a:cs typeface="Times New Roman"/>
              </a:rPr>
              <a:t>(j)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35853" y="8871055"/>
            <a:ext cx="426932" cy="41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1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Times New Roman"/>
                <a:cs typeface="Times New Roman"/>
              </a:rPr>
              <a:t>(k)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90315" y="9053948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(2.32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3559" y="9464095"/>
            <a:ext cx="7328228" cy="677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ED008D"/>
                </a:solidFill>
                <a:latin typeface="Times New Roman"/>
                <a:cs typeface="Times New Roman"/>
              </a:rPr>
              <a:t>[Answer:</a:t>
            </a:r>
            <a:r>
              <a:rPr sz="1450" b="1" spc="-6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1">
                <a:solidFill>
                  <a:srgbClr val="ED008D"/>
                </a:solidFill>
                <a:latin typeface="Times New Roman"/>
                <a:cs typeface="Times New Roman"/>
              </a:rPr>
              <a:t>(a)64Ω,</a:t>
            </a:r>
            <a:r>
              <a:rPr sz="1450" b="1" spc="4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3">
                <a:solidFill>
                  <a:srgbClr val="ED008D"/>
                </a:solidFill>
                <a:latin typeface="Times New Roman"/>
                <a:cs typeface="Times New Roman"/>
              </a:rPr>
              <a:t>(b)30Ω,</a:t>
            </a: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0">
                <a:solidFill>
                  <a:srgbClr val="ED008D"/>
                </a:solidFill>
                <a:latin typeface="Times New Roman"/>
                <a:cs typeface="Times New Roman"/>
              </a:rPr>
              <a:t>(c)20Ω,</a:t>
            </a: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ED008D"/>
                </a:solidFill>
                <a:latin typeface="Times New Roman"/>
                <a:cs typeface="Times New Roman"/>
              </a:rPr>
              <a:t>(d)10</a:t>
            </a:r>
            <a:r>
              <a:rPr sz="1450" b="1" spc="6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5">
                <a:solidFill>
                  <a:srgbClr val="ED008D"/>
                </a:solidFill>
                <a:latin typeface="Times New Roman"/>
                <a:cs typeface="Times New Roman"/>
              </a:rPr>
              <a:t>KΩ</a:t>
            </a:r>
            <a:r>
              <a:rPr sz="1450" b="1" spc="-35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,</a:t>
            </a: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ED008D"/>
                </a:solidFill>
                <a:latin typeface="Times New Roman"/>
                <a:cs typeface="Times New Roman"/>
              </a:rPr>
              <a:t>(e)33Ω,</a:t>
            </a:r>
            <a:r>
              <a:rPr sz="1450" b="1" spc="5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(f)2Ω,</a:t>
            </a:r>
            <a:r>
              <a:rPr sz="1450" b="1" spc="5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ED008D"/>
                </a:solidFill>
                <a:latin typeface="Times New Roman"/>
                <a:cs typeface="Times New Roman"/>
              </a:rPr>
              <a:t>(g)0.168Ω,</a:t>
            </a:r>
            <a:r>
              <a:rPr sz="1450" b="1" spc="5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ED008D"/>
                </a:solidFill>
                <a:latin typeface="Times New Roman"/>
                <a:cs typeface="Times New Roman"/>
              </a:rPr>
              <a:t>(h)1.034Ω,</a:t>
            </a:r>
            <a:r>
              <a:rPr sz="1450" b="1" spc="4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30">
                <a:solidFill>
                  <a:srgbClr val="ED008D"/>
                </a:solidFill>
                <a:latin typeface="Times New Roman"/>
                <a:cs typeface="Times New Roman"/>
              </a:rPr>
              <a:t>(i)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ED008D"/>
                </a:solidFill>
                <a:latin typeface="Times New Roman"/>
                <a:cs typeface="Times New Roman"/>
              </a:rPr>
              <a:t>4Ω,</a:t>
            </a:r>
            <a:r>
              <a:rPr sz="1450" b="1" spc="4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ED008D"/>
                </a:solidFill>
                <a:latin typeface="Times New Roman"/>
                <a:cs typeface="Times New Roman"/>
              </a:rPr>
              <a:t>(j)50Ω]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32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100399" cy="68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H.W.(5):-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equivalent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450" spc="8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seen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ources</a:t>
            </a:r>
            <a:r>
              <a:rPr sz="1450" spc="15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uits</a:t>
            </a:r>
            <a:r>
              <a:rPr sz="1450" spc="7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7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(2.33</a:t>
            </a:r>
            <a:r>
              <a:rPr sz="1450" b="1" spc="-31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  <a:r>
              <a:rPr sz="1450" b="1" spc="-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00B050"/>
                </a:solidFill>
                <a:latin typeface="Times New Roman"/>
                <a:cs typeface="Times New Roman"/>
              </a:rPr>
              <a:t>fro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m</a:t>
            </a:r>
            <a:r>
              <a:rPr sz="1450" b="1" spc="-6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(a)</a:t>
            </a:r>
            <a:r>
              <a:rPr sz="1450" b="1" spc="-17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to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00B050"/>
                </a:solidFill>
                <a:latin typeface="Times New Roman"/>
                <a:cs typeface="Times New Roman"/>
              </a:rPr>
              <a:t>(j)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21130" y="8831918"/>
            <a:ext cx="406300" cy="39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ct val="0"/>
              </a:spcBef>
              <a:spcAft>
                <a:spcPct val="0"/>
              </a:spcAft>
            </a:pPr>
            <a:r>
              <a:rPr sz="1200" spc="-12">
                <a:solidFill>
                  <a:srgbClr val="000000"/>
                </a:solidFill>
                <a:latin typeface="Times New Roman"/>
                <a:cs typeface="Times New Roman"/>
              </a:rPr>
              <a:t>(h)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47465" y="8831918"/>
            <a:ext cx="374448" cy="39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(i)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12434" y="8831918"/>
            <a:ext cx="374600" cy="39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Times New Roman"/>
                <a:cs typeface="Times New Roman"/>
              </a:rPr>
              <a:t>(j)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90315" y="9206603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(2.33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33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04353" cy="68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H.W.(6):-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equivalent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ter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minals</a:t>
            </a:r>
            <a:r>
              <a:rPr sz="1450" spc="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(a)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1450" spc="-3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(b)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1450" spc="-10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5">
                <a:solidFill>
                  <a:srgbClr val="231F20"/>
                </a:solidFill>
                <a:latin typeface="Times New Roman"/>
                <a:cs typeface="Times New Roman"/>
              </a:rPr>
              <a:t>&amp;c</a:t>
            </a:r>
            <a:r>
              <a:rPr sz="1450" spc="11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(c)</a:t>
            </a:r>
            <a:r>
              <a:rPr sz="1450" spc="-9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b&amp;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30">
                <a:solidFill>
                  <a:srgbClr val="231F20"/>
                </a:solidFill>
                <a:latin typeface="Times New Roman"/>
                <a:cs typeface="Times New Roman"/>
              </a:rPr>
              <a:t>c,</a:t>
            </a:r>
            <a:r>
              <a:rPr sz="1450" spc="-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uits</a:t>
            </a:r>
            <a:r>
              <a:rPr sz="1450" spc="7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7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(2.34)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3839329"/>
            <a:ext cx="4504137" cy="677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6755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(2.34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  <a:p>
            <a:pPr marL="0" marR="0">
              <a:lnSpc>
                <a:spcPts val="1576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[Answer</a:t>
            </a: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95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12">
                <a:solidFill>
                  <a:srgbClr val="ED008D"/>
                </a:solidFill>
                <a:latin typeface="Times New Roman"/>
                <a:cs typeface="Times New Roman"/>
              </a:rPr>
              <a:t>Rab</a:t>
            </a:r>
            <a:r>
              <a:rPr sz="1450" b="1" spc="-5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ED008D"/>
                </a:solidFill>
                <a:latin typeface="Times New Roman"/>
                <a:cs typeface="Times New Roman"/>
              </a:rPr>
              <a:t>97.4Ω, </a:t>
            </a:r>
            <a:r>
              <a:rPr sz="1450" b="1" spc="-23">
                <a:solidFill>
                  <a:srgbClr val="ED008D"/>
                </a:solidFill>
                <a:latin typeface="Times New Roman"/>
                <a:cs typeface="Times New Roman"/>
              </a:rPr>
              <a:t>Rac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95.88Ω,</a:t>
            </a:r>
            <a:r>
              <a:rPr sz="1450" b="1" spc="-3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Rbc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0">
                <a:solidFill>
                  <a:srgbClr val="ED008D"/>
                </a:solidFill>
                <a:latin typeface="Times New Roman"/>
                <a:cs typeface="Times New Roman"/>
              </a:rPr>
              <a:t>72.2Ω]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4449563"/>
            <a:ext cx="630379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H.W.(7):-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2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sz="1450" spc="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6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9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(2.35</a:t>
            </a:r>
            <a:r>
              <a:rPr sz="1450" b="1" spc="66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3">
                <a:solidFill>
                  <a:srgbClr val="00B050"/>
                </a:solidFill>
                <a:latin typeface="Times New Roman"/>
                <a:cs typeface="Times New Roman"/>
              </a:rPr>
              <a:t>),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sz="1450" spc="8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3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5A</a:t>
            </a:r>
            <a:r>
              <a:rPr sz="145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then</a:t>
            </a:r>
            <a:r>
              <a:rPr sz="1450" spc="-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1450" spc="-3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ind</a:t>
            </a:r>
            <a:r>
              <a:rPr sz="1450" spc="10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i="1" spc="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450" i="1" spc="4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45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28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  <a:r>
              <a:rPr sz="1450" spc="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i="1" spc="-12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10076" y="4537836"/>
            <a:ext cx="2221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231F20"/>
                </a:solidFill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78425" y="45378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07278" y="45378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07684" y="4537836"/>
            <a:ext cx="2159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31915" y="4537836"/>
            <a:ext cx="2221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71265" y="6470388"/>
            <a:ext cx="130929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9">
                <a:solidFill>
                  <a:srgbClr val="00B050"/>
                </a:solidFill>
                <a:latin typeface="Times New Roman"/>
                <a:cs typeface="Times New Roman"/>
              </a:rPr>
              <a:t>(2.35</a:t>
            </a:r>
            <a:r>
              <a:rPr sz="1450" b="1" spc="103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3559" y="6880216"/>
            <a:ext cx="3814078" cy="491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H.W.(8):-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8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i="1" spc="-28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350" baseline="-15724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350" spc="412" baseline="-1572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8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(2.36)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90315" y="8749021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00B050"/>
                </a:solidFill>
                <a:latin typeface="Times New Roman"/>
                <a:cs typeface="Times New Roman"/>
              </a:rPr>
              <a:t>(2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B050"/>
                </a:solidFill>
                <a:latin typeface="Times New Roman"/>
                <a:cs typeface="Times New Roman"/>
              </a:rPr>
              <a:t>.36</a:t>
            </a:r>
            <a:r>
              <a:rPr sz="1450" b="1" spc="-33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3559" y="9158978"/>
            <a:ext cx="1803758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[Answer</a:t>
            </a: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68">
                <a:solidFill>
                  <a:srgbClr val="ED008D"/>
                </a:solidFill>
                <a:latin typeface="Times New Roman"/>
                <a:cs typeface="Times New Roman"/>
              </a:rPr>
              <a:t>:I</a:t>
            </a:r>
            <a:r>
              <a:rPr sz="1350" b="1" baseline="-15517">
                <a:solidFill>
                  <a:srgbClr val="ED008D"/>
                </a:solidFill>
                <a:latin typeface="Times New Roman"/>
                <a:cs typeface="Times New Roman"/>
              </a:rPr>
              <a:t>o</a:t>
            </a:r>
            <a:r>
              <a:rPr sz="1350" b="1" spc="40" baseline="-1551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 </a:t>
            </a:r>
            <a:r>
              <a:rPr sz="1450" b="1" spc="-20">
                <a:solidFill>
                  <a:srgbClr val="ED008D"/>
                </a:solidFill>
                <a:latin typeface="Times New Roman"/>
                <a:cs typeface="Times New Roman"/>
              </a:rPr>
              <a:t>2.4</a:t>
            </a:r>
            <a:r>
              <a:rPr sz="1450" b="1" spc="5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2">
                <a:solidFill>
                  <a:srgbClr val="ED008D"/>
                </a:solidFill>
                <a:latin typeface="Times New Roman"/>
                <a:cs typeface="Times New Roman"/>
              </a:rPr>
              <a:t>A]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34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175144" cy="70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27">
                <a:solidFill>
                  <a:srgbClr val="7030A0"/>
                </a:solidFill>
                <a:latin typeface="Times New Roman"/>
                <a:cs typeface="Times New Roman"/>
              </a:rPr>
              <a:t>H.W.(9):-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8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12Ω</a:t>
            </a:r>
            <a:r>
              <a:rPr sz="1450" spc="7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resistor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uit</a:t>
            </a:r>
            <a:r>
              <a:rPr sz="1450" spc="10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12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(2.37)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1">
                <a:solidFill>
                  <a:srgbClr val="231F20"/>
                </a:solidFill>
                <a:latin typeface="Times New Roman"/>
                <a:cs typeface="Times New Roman"/>
              </a:rPr>
              <a:t>1A.</a:t>
            </a:r>
            <a:r>
              <a:rPr sz="1450" spc="8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21"/>
              </a:spcBef>
              <a:spcAft>
                <a:spcPct val="0"/>
              </a:spcAft>
            </a:pPr>
            <a:r>
              <a:rPr sz="1450" spc="-43">
                <a:solidFill>
                  <a:srgbClr val="231F20"/>
                </a:solidFill>
                <a:latin typeface="Times New Roman"/>
                <a:cs typeface="Times New Roman"/>
              </a:rPr>
              <a:t>value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1450" spc="34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73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350" spc="-75" baseline="-15517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90315" y="3581772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2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00B050"/>
                </a:solidFill>
                <a:latin typeface="Times New Roman"/>
                <a:cs typeface="Times New Roman"/>
              </a:rPr>
              <a:t>(2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6">
                <a:solidFill>
                  <a:srgbClr val="00B050"/>
                </a:solidFill>
                <a:latin typeface="Times New Roman"/>
                <a:cs typeface="Times New Roman"/>
              </a:rPr>
              <a:t>.37</a:t>
            </a:r>
            <a:r>
              <a:rPr sz="1450" b="1" spc="-33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3991729"/>
            <a:ext cx="386884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0">
                <a:solidFill>
                  <a:srgbClr val="7030A0"/>
                </a:solidFill>
                <a:latin typeface="Times New Roman"/>
                <a:cs typeface="Times New Roman"/>
              </a:rPr>
              <a:t>H.W.(10):-</a:t>
            </a:r>
            <a:r>
              <a:rPr sz="1450" b="1" spc="12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6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spc="356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4">
                <a:solidFill>
                  <a:srgbClr val="231F20"/>
                </a:solidFill>
                <a:latin typeface="Times New Roman"/>
                <a:cs typeface="Times New Roman"/>
              </a:rPr>
              <a:t>irc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uit</a:t>
            </a:r>
            <a:r>
              <a:rPr sz="1450" spc="10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7">
                <a:solidFill>
                  <a:srgbClr val="00B050"/>
                </a:solidFill>
                <a:latin typeface="Times New Roman"/>
                <a:cs typeface="Times New Roman"/>
              </a:rPr>
              <a:t>(2.3</a:t>
            </a:r>
            <a:r>
              <a:rPr sz="1450" b="1" spc="-31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11">
                <a:solidFill>
                  <a:srgbClr val="00B050"/>
                </a:solidFill>
                <a:latin typeface="Times New Roman"/>
                <a:cs typeface="Times New Roman"/>
              </a:rPr>
              <a:t>8)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90315" y="5812782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00B050"/>
                </a:solidFill>
                <a:latin typeface="Times New Roman"/>
                <a:cs typeface="Times New Roman"/>
              </a:rPr>
              <a:t>(2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B050"/>
                </a:solidFill>
                <a:latin typeface="Times New Roman"/>
                <a:cs typeface="Times New Roman"/>
              </a:rPr>
              <a:t>.38</a:t>
            </a:r>
            <a:r>
              <a:rPr sz="1450" b="1" spc="-33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1184" y="6012807"/>
            <a:ext cx="1603772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[Answer</a:t>
            </a: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-8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ED008D"/>
                </a:solidFill>
                <a:latin typeface="Times New Roman"/>
                <a:cs typeface="Times New Roman"/>
              </a:rPr>
              <a:t>6A]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3559" y="6632566"/>
            <a:ext cx="4263766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0">
                <a:solidFill>
                  <a:srgbClr val="7030A0"/>
                </a:solidFill>
                <a:latin typeface="Times New Roman"/>
                <a:cs typeface="Times New Roman"/>
              </a:rPr>
              <a:t>H.W.(11):-</a:t>
            </a:r>
            <a:r>
              <a:rPr sz="1450" b="1" spc="12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450" spc="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&amp;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350" spc="340" baseline="-155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(2.39)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1184" y="9216128"/>
            <a:ext cx="4237256" cy="678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913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54">
                <a:solidFill>
                  <a:srgbClr val="00B050"/>
                </a:solidFill>
                <a:latin typeface="Times New Roman"/>
                <a:cs typeface="Times New Roman"/>
              </a:rPr>
              <a:t>(2</a:t>
            </a:r>
            <a:r>
              <a:rPr sz="1450" b="1" spc="-33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1">
                <a:solidFill>
                  <a:srgbClr val="00B050"/>
                </a:solidFill>
                <a:latin typeface="Times New Roman"/>
                <a:cs typeface="Times New Roman"/>
              </a:rPr>
              <a:t>.39</a:t>
            </a:r>
            <a:r>
              <a:rPr sz="1450" b="1" spc="-33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  <a:p>
            <a:pPr marL="0" marR="0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5">
                <a:solidFill>
                  <a:srgbClr val="ED008D"/>
                </a:solidFill>
                <a:latin typeface="Times New Roman"/>
                <a:cs typeface="Times New Roman"/>
              </a:rPr>
              <a:t>[Answer</a:t>
            </a: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50" b="1" spc="-8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I</a:t>
            </a:r>
            <a:r>
              <a:rPr sz="1450" b="1" spc="-2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b="1" spc="-6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ED008D"/>
                </a:solidFill>
                <a:latin typeface="Times New Roman"/>
                <a:cs typeface="Times New Roman"/>
              </a:rPr>
              <a:t>2.013A,</a:t>
            </a:r>
            <a:r>
              <a:rPr sz="1450" b="1" spc="4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114">
                <a:solidFill>
                  <a:srgbClr val="ED008D"/>
                </a:solidFill>
                <a:latin typeface="Times New Roman"/>
                <a:cs typeface="Times New Roman"/>
              </a:rPr>
              <a:t>I1</a:t>
            </a:r>
            <a:r>
              <a:rPr sz="1450" b="1" spc="14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50">
                <a:solidFill>
                  <a:srgbClr val="ED008D"/>
                </a:solidFill>
                <a:latin typeface="Times New Roman"/>
                <a:cs typeface="Times New Roman"/>
              </a:rPr>
              <a:t>=</a:t>
            </a:r>
            <a:r>
              <a:rPr sz="1450" spc="-31">
                <a:solidFill>
                  <a:srgbClr val="ED008D"/>
                </a:solidFill>
                <a:latin typeface="Cambria Math"/>
                <a:cs typeface="Cambria Math"/>
              </a:rPr>
              <a:t>−</a:t>
            </a: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499.3mA]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67031" cy="70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0">
                <a:solidFill>
                  <a:srgbClr val="7030A0"/>
                </a:solidFill>
                <a:latin typeface="Times New Roman"/>
                <a:cs typeface="Times New Roman"/>
              </a:rPr>
              <a:t>H.W.(12):-</a:t>
            </a:r>
            <a:r>
              <a:rPr sz="1450" b="1" spc="12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the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circuit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231F2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(2.40)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231F20"/>
                </a:solidFill>
                <a:latin typeface="Times New Roman"/>
                <a:cs typeface="Times New Roman"/>
              </a:rPr>
              <a:t>alc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ula</a:t>
            </a:r>
            <a:r>
              <a:rPr sz="1450" spc="-33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231F20"/>
                </a:solidFill>
                <a:latin typeface="Times New Roman"/>
                <a:cs typeface="Times New Roman"/>
              </a:rPr>
              <a:t>te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(a)</a:t>
            </a:r>
            <a:r>
              <a:rPr sz="1450" spc="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 I</a:t>
            </a:r>
            <a:r>
              <a:rPr sz="1450" spc="-2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(b)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231F2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1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1350" spc="37" baseline="-15517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(c)</a:t>
            </a:r>
            <a:r>
              <a:rPr sz="145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63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1350" spc="11" baseline="-15517">
                <a:solidFill>
                  <a:srgbClr val="231F20"/>
                </a:solidFill>
                <a:latin typeface="Times New Roman"/>
                <a:cs typeface="Times New Roman"/>
              </a:rPr>
              <a:t>AB</a:t>
            </a:r>
            <a:r>
              <a:rPr sz="145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1450" spc="23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sz="1450" spc="-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231F20"/>
                </a:solidFill>
                <a:latin typeface="Times New Roman"/>
                <a:cs typeface="Times New Roman"/>
              </a:rPr>
              <a:t>resistances</a:t>
            </a:r>
            <a:r>
              <a:rPr sz="1450" spc="69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45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231F20"/>
                </a:solidFill>
                <a:latin typeface="Times New Roman"/>
                <a:cs typeface="Times New Roman"/>
              </a:rPr>
              <a:t>ohms.</a:t>
            </a:r>
            <a:r>
              <a:rPr sz="1450" spc="924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ED008D"/>
                </a:solidFill>
                <a:latin typeface="Times New Roman"/>
                <a:cs typeface="Times New Roman"/>
              </a:rPr>
              <a:t>[Answer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 :</a:t>
            </a:r>
            <a:r>
              <a:rPr sz="1450" b="1" spc="-8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(a)</a:t>
            </a: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4</a:t>
            </a:r>
            <a:r>
              <a:rPr sz="1450" b="1" spc="-3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A</a:t>
            </a:r>
            <a:r>
              <a:rPr sz="1450" b="1" spc="-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44">
                <a:solidFill>
                  <a:srgbClr val="ED008D"/>
                </a:solidFill>
                <a:latin typeface="Times New Roman"/>
                <a:cs typeface="Times New Roman"/>
              </a:rPr>
              <a:t>(b)</a:t>
            </a: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0.25</a:t>
            </a:r>
            <a:r>
              <a:rPr sz="1450" b="1" spc="-3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A</a:t>
            </a:r>
            <a:r>
              <a:rPr sz="1450" b="1" spc="-6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(c)</a:t>
            </a:r>
            <a:r>
              <a:rPr sz="1450" b="1" spc="-9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ED008D"/>
                </a:solidFill>
                <a:latin typeface="Times New Roman"/>
                <a:cs typeface="Times New Roman"/>
              </a:rPr>
              <a:t>4</a:t>
            </a:r>
            <a:r>
              <a:rPr sz="1450" b="1" spc="3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-72">
                <a:solidFill>
                  <a:srgbClr val="ED008D"/>
                </a:solidFill>
                <a:latin typeface="Times New Roman"/>
                <a:cs typeface="Times New Roman"/>
              </a:rPr>
              <a:t>V]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90315" y="3362697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(2.40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3982204"/>
            <a:ext cx="7468997" cy="491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0">
                <a:solidFill>
                  <a:srgbClr val="7030A0"/>
                </a:solidFill>
                <a:latin typeface="Times New Roman"/>
                <a:cs typeface="Times New Roman"/>
              </a:rPr>
              <a:t>H.W.(13):-</a:t>
            </a:r>
            <a:r>
              <a:rPr sz="1450" b="1" spc="12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unknown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res</a:t>
            </a:r>
            <a:r>
              <a:rPr sz="1450" spc="-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istors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-1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5">
                <a:solidFill>
                  <a:srgbClr val="00B050"/>
                </a:solidFill>
                <a:latin typeface="Times New Roman"/>
                <a:cs typeface="Times New Roman"/>
              </a:rPr>
              <a:t>(2.41)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fact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baseline="-15654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spc="37" baseline="-156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5R</a:t>
            </a:r>
            <a:r>
              <a:rPr sz="1350" baseline="-15654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3559" y="4182482"/>
            <a:ext cx="151382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(1/2)R</a:t>
            </a:r>
            <a:r>
              <a:rPr sz="145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72819" y="42707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78685" y="42707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90315" y="6203688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(2.41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3559" y="7023472"/>
            <a:ext cx="4889005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0">
                <a:solidFill>
                  <a:srgbClr val="7030A0"/>
                </a:solidFill>
                <a:latin typeface="Times New Roman"/>
                <a:cs typeface="Times New Roman"/>
              </a:rPr>
              <a:t>H.W.(14):-</a:t>
            </a:r>
            <a:r>
              <a:rPr sz="1450" b="1" spc="12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350" spc="39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(2.42)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90315" y="9492670"/>
            <a:ext cx="126166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(2.42</a:t>
            </a:r>
            <a:r>
              <a:rPr sz="1450" b="1" spc="-32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36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60541"/>
            <a:ext cx="2180411" cy="593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6"/>
              </a:lnSpc>
              <a:spcBef>
                <a:spcPct val="0"/>
              </a:spcBef>
              <a:spcAft>
                <a:spcPct val="0"/>
              </a:spcAft>
            </a:pP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Source</a:t>
            </a:r>
            <a:r>
              <a:rPr sz="1800" u="sng" spc="4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800" u="sng">
                <a:solidFill>
                  <a:srgbClr val="FF0000"/>
                </a:solidFill>
                <a:latin typeface="Monotype Corsiva"/>
                <a:cs typeface="Monotype Corsiva"/>
              </a:rPr>
              <a:t>Transformation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559" y="1741796"/>
            <a:ext cx="7461538" cy="739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practical</a:t>
            </a:r>
            <a:r>
              <a:rPr sz="145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having</a:t>
            </a:r>
            <a:r>
              <a:rPr sz="145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internal</a:t>
            </a:r>
            <a:r>
              <a:rPr sz="145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(R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</a:p>
          <a:p>
            <a:pPr marL="0" marR="0">
              <a:lnSpc>
                <a:spcPts val="1580"/>
              </a:lnSpc>
              <a:spcBef>
                <a:spcPts val="211"/>
              </a:spcBef>
              <a:spcAft>
                <a:spcPct val="0"/>
              </a:spcAft>
            </a:pPr>
            <a:r>
              <a:rPr sz="1450" b="1" spc="-10">
                <a:solidFill>
                  <a:srgbClr val="00B050"/>
                </a:solidFill>
                <a:latin typeface="Times New Roman"/>
                <a:cs typeface="Times New Roman"/>
              </a:rPr>
              <a:t>(2.43)(a)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ad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4">
                <a:solidFill>
                  <a:srgbClr val="000000"/>
                </a:solidFill>
                <a:latin typeface="Times New Roman"/>
                <a:cs typeface="Times New Roman"/>
              </a:rPr>
              <a:t>(R</a:t>
            </a:r>
            <a:r>
              <a:rPr sz="1350" spc="-25" baseline="-15517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2342506"/>
            <a:ext cx="7461538" cy="725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5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5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replace</a:t>
            </a:r>
            <a:r>
              <a:rPr sz="145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5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</a:p>
          <a:p>
            <a:pPr marL="0" marR="0">
              <a:lnSpc>
                <a:spcPts val="1580"/>
              </a:lnSpc>
              <a:spcBef>
                <a:spcPts val="322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(2.43)(b)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01109" y="3760347"/>
            <a:ext cx="295777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94660" y="3858379"/>
            <a:ext cx="321548" cy="810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80"/>
              </a:lnSpc>
              <a:spcBef>
                <a:spcPts val="1046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86529" y="3858379"/>
            <a:ext cx="473645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24629" y="3988947"/>
            <a:ext cx="857885" cy="646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279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650" spc="67" baseline="31789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950" spc="41">
                <a:solidFill>
                  <a:srgbClr val="000000"/>
                </a:solidFill>
                <a:latin typeface="Cambria Math"/>
                <a:cs typeface="Cambria Math"/>
              </a:rPr>
              <a:t>se</a:t>
            </a:r>
          </a:p>
          <a:p>
            <a:pPr marL="0" marR="0">
              <a:lnSpc>
                <a:spcPts val="1500"/>
              </a:lnSpc>
              <a:spcBef>
                <a:spcPts val="11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25" baseline="-15517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  <a:r>
              <a:rPr sz="1350" spc="-84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25" baseline="-15517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41295" y="4659113"/>
            <a:ext cx="48899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(a)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15815" y="4659113"/>
            <a:ext cx="497794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44">
                <a:solidFill>
                  <a:srgbClr val="00B050"/>
                </a:solidFill>
                <a:latin typeface="Times New Roman"/>
                <a:cs typeface="Times New Roman"/>
              </a:rPr>
              <a:t>(b)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99435" y="4897492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75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(2.43</a:t>
            </a:r>
            <a:r>
              <a:rPr sz="1450" b="1" spc="-316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9284" y="5612502"/>
            <a:ext cx="7351083" cy="743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2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0">
                <a:solidFill>
                  <a:srgbClr val="7030A0"/>
                </a:solidFill>
                <a:latin typeface="Times New Roman"/>
                <a:cs typeface="Times New Roman"/>
              </a:rPr>
              <a:t>Note:</a:t>
            </a:r>
            <a:r>
              <a:rPr sz="145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5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5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aid</a:t>
            </a:r>
            <a:r>
              <a:rPr sz="145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21">
                <a:solidFill>
                  <a:srgbClr val="000000"/>
                </a:solidFill>
                <a:latin typeface="LBVMAU+Harlow Solid Italic,Italic"/>
                <a:cs typeface="LBVMAU+Harlow Solid Italic,Italic"/>
              </a:rPr>
              <a:t>equivalent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5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5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supply</a:t>
            </a:r>
            <a:r>
              <a:rPr sz="145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5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ad</a:t>
            </a:r>
            <a:r>
              <a:rPr sz="145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80"/>
              </a:lnSpc>
              <a:spcBef>
                <a:spcPts val="275"/>
              </a:spcBef>
              <a:spcAft>
                <a:spcPct val="0"/>
              </a:spcAft>
            </a:pP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load,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wit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5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1">
                <a:solidFill>
                  <a:srgbClr val="000000"/>
                </a:solidFill>
                <a:latin typeface="Times New Roman"/>
                <a:cs typeface="Times New Roman"/>
              </a:rPr>
              <a:t>lo</a:t>
            </a:r>
            <a:r>
              <a:rPr sz="1450" spc="-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ad</a:t>
            </a:r>
            <a:r>
              <a:rPr sz="145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5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8">
                <a:solidFill>
                  <a:srgbClr val="000000"/>
                </a:solidFill>
                <a:latin typeface="Times New Roman"/>
                <a:cs typeface="Times New Roman"/>
              </a:rPr>
              <a:t>ac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ros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it'</a:t>
            </a:r>
            <a:r>
              <a:rPr sz="1450" spc="-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terminals.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70150" y="6582159"/>
            <a:ext cx="295777" cy="377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3559" y="6680191"/>
            <a:ext cx="1265793" cy="1020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5">
                <a:solidFill>
                  <a:srgbClr val="00B050"/>
                </a:solidFill>
                <a:latin typeface="Times New Roman"/>
                <a:cs typeface="Times New Roman"/>
              </a:rPr>
              <a:t>(2.43</a:t>
            </a:r>
            <a:r>
              <a:rPr sz="1450" b="1" spc="-32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28">
                <a:solidFill>
                  <a:srgbClr val="00B050"/>
                </a:solidFill>
                <a:latin typeface="Times New Roman"/>
                <a:cs typeface="Times New Roman"/>
              </a:rPr>
              <a:t>)(a)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580"/>
              </a:lnSpc>
              <a:spcBef>
                <a:spcPts val="2697"/>
              </a:spcBef>
              <a:spcAft>
                <a:spcPct val="0"/>
              </a:spcAft>
            </a:pP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27">
                <a:solidFill>
                  <a:srgbClr val="00B050"/>
                </a:solidFill>
                <a:latin typeface="Times New Roman"/>
                <a:cs typeface="Times New Roman"/>
              </a:rPr>
              <a:t>(2.43)(b)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926589" y="6680191"/>
            <a:ext cx="54991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851404" y="6680191"/>
            <a:ext cx="32154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83739" y="6768464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41295" y="6810759"/>
            <a:ext cx="752755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67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400" spc="41" baseline="-27272">
                <a:solidFill>
                  <a:srgbClr val="000000"/>
                </a:solidFill>
                <a:latin typeface="Cambria Math"/>
                <a:cs typeface="Cambria Math"/>
              </a:rPr>
              <a:t>se</a:t>
            </a:r>
            <a:r>
              <a:rPr sz="1400" spc="-61" baseline="-2727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100" spc="-14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 spc="68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679954" y="7125465"/>
            <a:ext cx="401690" cy="38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650" spc="67" baseline="31578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950" spc="41">
                <a:solidFill>
                  <a:srgbClr val="000000"/>
                </a:solidFill>
                <a:latin typeface="Cambria Math"/>
                <a:cs typeface="Cambria Math"/>
              </a:rPr>
              <a:t>sh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936114" y="7212786"/>
            <a:ext cx="825213" cy="502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724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350" spc="12" baseline="-157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137535" y="7223497"/>
            <a:ext cx="1039241" cy="491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5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25" baseline="-15724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  <a:r>
              <a:rPr sz="1350" baseline="-157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350" spc="25" baseline="-15724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517775" y="7354447"/>
            <a:ext cx="771932" cy="4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8"/>
              </a:lnSpc>
              <a:spcBef>
                <a:spcPct val="0"/>
              </a:spcBef>
              <a:spcAft>
                <a:spcPct val="0"/>
              </a:spcAft>
            </a:pPr>
            <a:r>
              <a:rPr sz="1100" spc="67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400" spc="41" baseline="-27272">
                <a:solidFill>
                  <a:srgbClr val="000000"/>
                </a:solidFill>
                <a:latin typeface="Cambria Math"/>
                <a:cs typeface="Cambria Math"/>
              </a:rPr>
              <a:t>sh</a:t>
            </a:r>
            <a:r>
              <a:rPr sz="1400" spc="-47" baseline="-27272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>
                <a:solidFill>
                  <a:srgbClr val="000000"/>
                </a:solidFill>
                <a:latin typeface="Cambria Math"/>
                <a:cs typeface="Cambria Math"/>
              </a:rPr>
              <a:t>+</a:t>
            </a:r>
            <a:r>
              <a:rPr sz="1100" spc="63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1100" spc="67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400" baseline="-27272">
                <a:solidFill>
                  <a:srgbClr val="000000"/>
                </a:solidFill>
                <a:latin typeface="Cambria Math"/>
                <a:cs typeface="Cambria Math"/>
              </a:rPr>
              <a:t>L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3559" y="7690857"/>
            <a:ext cx="2985560" cy="491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350" spc="12" baseline="-15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5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50" spc="-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cases.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37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51017"/>
            <a:ext cx="645326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Direc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ions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transformed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sources,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00B050"/>
                </a:solidFill>
                <a:latin typeface="Times New Roman"/>
                <a:cs typeface="Times New Roman"/>
              </a:rPr>
              <a:t>(2.44)(a),</a:t>
            </a:r>
            <a:r>
              <a:rPr sz="1450" b="1" spc="-34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0">
                <a:solidFill>
                  <a:srgbClr val="00B050"/>
                </a:solidFill>
                <a:latin typeface="Times New Roman"/>
                <a:cs typeface="Times New Roman"/>
              </a:rPr>
              <a:t>(b),</a:t>
            </a:r>
            <a:r>
              <a:rPr sz="1450" b="1" spc="63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(c)</a:t>
            </a:r>
            <a:r>
              <a:rPr sz="1450" b="1" spc="-93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17">
                <a:solidFill>
                  <a:srgbClr val="00B050"/>
                </a:solidFill>
                <a:latin typeface="Times New Roman"/>
                <a:cs typeface="Times New Roman"/>
              </a:rPr>
              <a:t>and</a:t>
            </a:r>
            <a:r>
              <a:rPr sz="1450" b="1" spc="-28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40">
                <a:solidFill>
                  <a:srgbClr val="00B050"/>
                </a:solidFill>
                <a:latin typeface="Times New Roman"/>
                <a:cs typeface="Times New Roman"/>
              </a:rPr>
              <a:t>(d).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19170" y="5011792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(2.44</a:t>
            </a:r>
            <a:r>
              <a:rPr sz="1450" b="1" spc="-31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2477" y="5620363"/>
            <a:ext cx="7199521" cy="759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TVLBD+Symbol"/>
                <a:cs typeface="GTVLBD+Symbol"/>
              </a:rPr>
              <a:t></a:t>
            </a:r>
            <a:r>
              <a:rPr sz="145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Practical</a:t>
            </a:r>
            <a:r>
              <a:rPr sz="145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5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internal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(R</a:t>
            </a:r>
            <a:r>
              <a:rPr sz="1350" baseline="-15517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5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5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source.</a:t>
            </a:r>
          </a:p>
          <a:p>
            <a:pPr marL="0" marR="0">
              <a:lnSpc>
                <a:spcPts val="1748"/>
              </a:lnSpc>
              <a:spcBef>
                <a:spcPts val="147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TVLBD+Symbol"/>
                <a:cs typeface="GTVLBD+Symbol"/>
              </a:rPr>
              <a:t></a:t>
            </a:r>
            <a:r>
              <a:rPr sz="145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Practical</a:t>
            </a:r>
            <a:r>
              <a:rPr sz="145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83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5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internal</a:t>
            </a:r>
            <a:r>
              <a:rPr sz="145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50" spc="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2">
                <a:solidFill>
                  <a:srgbClr val="000000"/>
                </a:solidFill>
                <a:latin typeface="Times New Roman"/>
                <a:cs typeface="Times New Roman"/>
              </a:rPr>
              <a:t>(R</a:t>
            </a:r>
            <a:r>
              <a:rPr sz="1350" spc="11" baseline="-15517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5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5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5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wit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1394" y="6117582"/>
            <a:ext cx="794696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ource.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2477" y="6344898"/>
            <a:ext cx="7180626" cy="498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TVLBD+Symbol"/>
                <a:cs typeface="GTVLBD+Symbol"/>
              </a:rPr>
              <a:t></a:t>
            </a:r>
            <a:r>
              <a:rPr sz="145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3">
                <a:solidFill>
                  <a:srgbClr val="000000"/>
                </a:solidFill>
                <a:latin typeface="Times New Roman"/>
                <a:cs typeface="Times New Roman"/>
              </a:rPr>
              <a:t>converted</a:t>
            </a:r>
            <a:r>
              <a:rPr sz="145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45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(us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Ohm's</a:t>
            </a:r>
            <a:r>
              <a:rPr sz="145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7">
                <a:solidFill>
                  <a:srgbClr val="000000"/>
                </a:solidFill>
                <a:latin typeface="Times New Roman"/>
                <a:cs typeface="Times New Roman"/>
              </a:rPr>
              <a:t>law)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01394" y="6594466"/>
            <a:ext cx="133007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vic</a:t>
            </a:r>
            <a:r>
              <a:rPr sz="1450" spc="-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versa.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24852" y="6830927"/>
            <a:ext cx="7245169" cy="2185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TVLBD+Symbol"/>
                <a:cs typeface="GTVLBD+Symbol"/>
              </a:rPr>
              <a:t></a:t>
            </a:r>
            <a:r>
              <a:rPr sz="145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convert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ource,</a:t>
            </a:r>
            <a:r>
              <a:rPr sz="145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2">
                <a:solidFill>
                  <a:srgbClr val="000000"/>
                </a:solidFill>
                <a:latin typeface="Times New Roman"/>
                <a:cs typeface="Times New Roman"/>
              </a:rPr>
              <a:t>you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take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6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45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account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polar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ity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sources.</a:t>
            </a:r>
          </a:p>
          <a:p>
            <a:pPr marL="267017" marR="0">
              <a:lnSpc>
                <a:spcPts val="1580"/>
              </a:lnSpc>
              <a:spcBef>
                <a:spcPts val="217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5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7">
                <a:solidFill>
                  <a:srgbClr val="000000"/>
                </a:solidFill>
                <a:latin typeface="Times New Roman"/>
                <a:cs typeface="Times New Roman"/>
              </a:rPr>
              <a:t>converting</a:t>
            </a:r>
            <a:r>
              <a:rPr sz="145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3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source,</a:t>
            </a:r>
            <a:r>
              <a:rPr sz="145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arrow</a:t>
            </a:r>
            <a:r>
              <a:rPr sz="145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267017" marR="0">
              <a:lnSpc>
                <a:spcPts val="1580"/>
              </a:lnSpc>
              <a:spcBef>
                <a:spcPts val="297"/>
              </a:spcBef>
              <a:spcAft>
                <a:spcPct val="0"/>
              </a:spcAft>
            </a:pP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directed</a:t>
            </a:r>
            <a:r>
              <a:rPr sz="145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5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ve</a:t>
            </a:r>
            <a:r>
              <a:rPr sz="145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5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+ve</a:t>
            </a:r>
            <a:r>
              <a:rPr sz="145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er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minal</a:t>
            </a:r>
            <a:r>
              <a:rPr sz="145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source.</a:t>
            </a:r>
            <a:r>
              <a:rPr sz="145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5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converting</a:t>
            </a:r>
          </a:p>
          <a:p>
            <a:pPr marL="267017" marR="0">
              <a:lnSpc>
                <a:spcPts val="1580"/>
              </a:lnSpc>
              <a:spcBef>
                <a:spcPts val="294"/>
              </a:spcBef>
              <a:spcAft>
                <a:spcPct val="0"/>
              </a:spcAft>
            </a:pP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source,</a:t>
            </a:r>
            <a:r>
              <a:rPr sz="145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polar</a:t>
            </a:r>
            <a:r>
              <a:rPr sz="1450" spc="-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ies</a:t>
            </a:r>
            <a:r>
              <a:rPr sz="145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</a:t>
            </a:r>
            <a:r>
              <a:rPr sz="145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5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45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+ve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terminal</a:t>
            </a:r>
          </a:p>
          <a:p>
            <a:pPr marL="267017" marR="0">
              <a:lnSpc>
                <a:spcPts val="1580"/>
              </a:lnSpc>
              <a:spcBef>
                <a:spcPts val="221"/>
              </a:spcBef>
              <a:spcAft>
                <a:spcPct val="0"/>
              </a:spcAft>
            </a:pP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top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arrow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6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5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5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ve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bottom</a:t>
            </a:r>
            <a:r>
              <a:rPr sz="145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5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4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arrow.</a:t>
            </a:r>
          </a:p>
          <a:p>
            <a:pPr marL="0" marR="0">
              <a:lnSpc>
                <a:spcPts val="1748"/>
              </a:lnSpc>
              <a:spcBef>
                <a:spcPts val="284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TVLBD+Symbol"/>
                <a:cs typeface="GTVLBD+Symbol"/>
              </a:rPr>
              <a:t></a:t>
            </a:r>
            <a:r>
              <a:rPr sz="1450" spc="10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 transformation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5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0">
                <a:solidFill>
                  <a:srgbClr val="000000"/>
                </a:solidFill>
                <a:latin typeface="Times New Roman"/>
                <a:cs typeface="Times New Roman"/>
              </a:rPr>
              <a:t>applies</a:t>
            </a:r>
            <a:r>
              <a:rPr sz="145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5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5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-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748"/>
              </a:lnSpc>
              <a:spcBef>
                <a:spcPts val="251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TVLBD+Symbol"/>
                <a:cs typeface="GTVLBD+Symbol"/>
              </a:rPr>
              <a:t></a:t>
            </a:r>
            <a:r>
              <a:rPr sz="1450" spc="10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5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8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wit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  <a:r>
              <a:rPr sz="145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9">
                <a:solidFill>
                  <a:srgbClr val="000000"/>
                </a:solidFill>
                <a:latin typeface="Times New Roman"/>
                <a:cs typeface="Times New Roman"/>
              </a:rPr>
              <a:t>finite</a:t>
            </a:r>
            <a:r>
              <a:rPr sz="145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11">
                <a:solidFill>
                  <a:srgbClr val="000000"/>
                </a:solidFill>
                <a:latin typeface="Times New Roman"/>
                <a:cs typeface="Times New Roman"/>
              </a:rPr>
              <a:t>source.</a:t>
            </a:r>
          </a:p>
          <a:p>
            <a:pPr marL="0" marR="0">
              <a:lnSpc>
                <a:spcPts val="1748"/>
              </a:lnSpc>
              <a:spcBef>
                <a:spcPts val="203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GTVLBD+Symbol"/>
                <a:cs typeface="GTVLBD+Symbol"/>
              </a:rPr>
              <a:t></a:t>
            </a:r>
            <a:r>
              <a:rPr sz="1450" spc="10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5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5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5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wit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>
                <a:solidFill>
                  <a:srgbClr val="000000"/>
                </a:solidFill>
                <a:latin typeface="Times New Roman"/>
                <a:cs typeface="Times New Roman"/>
              </a:rPr>
              <a:t>∞</a:t>
            </a:r>
            <a:r>
              <a:rPr sz="1450" i="1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cannot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1">
                <a:solidFill>
                  <a:srgbClr val="000000"/>
                </a:solidFill>
                <a:latin typeface="Times New Roman"/>
                <a:cs typeface="Times New Roman"/>
              </a:rPr>
              <a:t>replaced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5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finit</a:t>
            </a:r>
            <a:r>
              <a:rPr sz="1450" spc="-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45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 source.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38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5117" y="302006"/>
            <a:ext cx="6962202" cy="100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31208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3084" y="543807"/>
            <a:ext cx="1468156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</a:t>
            </a:r>
            <a:r>
              <a:rPr sz="1200" i="1" spc="-30">
                <a:solidFill>
                  <a:srgbClr val="000000"/>
                </a:solidFill>
                <a:latin typeface="Monotype Corsiva"/>
                <a:cs typeface="Monotype Corsiva"/>
              </a:rPr>
              <a:t>of</a:t>
            </a:r>
            <a:r>
              <a:rPr sz="1200" i="1" spc="5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College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47186" y="543807"/>
            <a:ext cx="2390994" cy="73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Electrical</a:t>
            </a:r>
            <a:r>
              <a:rPr sz="1200" i="1" spc="6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 Fundamentals</a:t>
            </a:r>
          </a:p>
          <a:p>
            <a:pPr marL="54" marR="0">
              <a:lnSpc>
                <a:spcPts val="1275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1st</a:t>
            </a:r>
            <a:r>
              <a:rPr sz="1200" i="1" spc="-4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Class</a:t>
            </a:r>
          </a:p>
          <a:p>
            <a:pPr marL="0" marR="0">
              <a:lnSpc>
                <a:spcPts val="1311"/>
              </a:lnSpc>
              <a:spcBef>
                <a:spcPts val="11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Asst., Lecturer</a:t>
            </a:r>
            <a:r>
              <a:rPr sz="1200" i="1" spc="-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:</a:t>
            </a:r>
            <a:r>
              <a:rPr sz="1200" i="1" spc="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4">
                <a:solidFill>
                  <a:srgbClr val="000000"/>
                </a:solidFill>
                <a:latin typeface="Monotype Corsiva"/>
                <a:cs typeface="Monotype Corsiva"/>
              </a:rPr>
              <a:t>Wisam</a:t>
            </a:r>
            <a:r>
              <a:rPr sz="1200" i="1" spc="5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 spc="-15">
                <a:solidFill>
                  <a:srgbClr val="000000"/>
                </a:solidFill>
                <a:latin typeface="Monotype Corsiva"/>
                <a:cs typeface="Monotype Corsiva"/>
              </a:rPr>
              <a:t>N.</a:t>
            </a:r>
            <a:r>
              <a:rPr sz="1200" i="1" spc="8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32875" y="887089"/>
            <a:ext cx="1163440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</a:t>
            </a:r>
            <a:r>
              <a:rPr sz="12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(2013-2014)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559" y="1341492"/>
            <a:ext cx="7457901" cy="71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3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50" b="1" spc="22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b="1" spc="34">
                <a:solidFill>
                  <a:srgbClr val="ED008D"/>
                </a:solidFill>
                <a:latin typeface="Times New Roman"/>
                <a:cs typeface="Times New Roman"/>
              </a:rPr>
              <a:t>9:</a:t>
            </a:r>
            <a:r>
              <a:rPr sz="1450" b="1" spc="2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transform</a:t>
            </a:r>
            <a:r>
              <a:rPr sz="145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8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5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25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sz="1450" spc="-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30">
                <a:solidFill>
                  <a:srgbClr val="000000"/>
                </a:solidFill>
                <a:latin typeface="Times New Roman"/>
                <a:cs typeface="Times New Roman"/>
              </a:rPr>
              <a:t>ltage</a:t>
            </a:r>
            <a:r>
              <a:rPr sz="145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5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50" spc="-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43">
                <a:solidFill>
                  <a:srgbClr val="000000"/>
                </a:solidFill>
                <a:latin typeface="Times New Roman"/>
                <a:cs typeface="Times New Roman"/>
              </a:rPr>
              <a:t>hown</a:t>
            </a:r>
            <a:r>
              <a:rPr sz="145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02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5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Figure(2.45)</a:t>
            </a:r>
            <a:r>
              <a:rPr sz="1450" b="1" spc="136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spc="-27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5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ideal</a:t>
            </a:r>
            <a:r>
              <a:rPr sz="145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18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580"/>
              </a:lnSpc>
              <a:spcBef>
                <a:spcPts val="296"/>
              </a:spcBef>
              <a:spcAft>
                <a:spcPct val="0"/>
              </a:spcAft>
            </a:pPr>
            <a:r>
              <a:rPr sz="1450" spc="-10">
                <a:solidFill>
                  <a:srgbClr val="000000"/>
                </a:solidFill>
                <a:latin typeface="Times New Roman"/>
                <a:cs typeface="Times New Roman"/>
              </a:rPr>
              <a:t>sources.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19170" y="3982204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(2.45</a:t>
            </a:r>
            <a:r>
              <a:rPr sz="1450" b="1" spc="-31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559" y="4659113"/>
            <a:ext cx="981477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7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25499" y="4857559"/>
            <a:ext cx="335849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16785" y="4857559"/>
            <a:ext cx="417444" cy="427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24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2477" y="4983217"/>
            <a:ext cx="711990" cy="1411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5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0" marR="0">
              <a:lnSpc>
                <a:spcPts val="1580"/>
              </a:lnSpc>
              <a:spcBef>
                <a:spcPts val="2099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50" spc="-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0" marR="0">
              <a:lnSpc>
                <a:spcPts val="1580"/>
              </a:lnSpc>
              <a:spcBef>
                <a:spcPts val="2046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(c)</a:t>
            </a:r>
            <a:r>
              <a:rPr sz="1450" spc="-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5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73530" y="4983217"/>
            <a:ext cx="378467" cy="1411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0" marR="0">
              <a:lnSpc>
                <a:spcPts val="1580"/>
              </a:lnSpc>
              <a:spcBef>
                <a:spcPts val="2099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0" marR="0">
              <a:lnSpc>
                <a:spcPts val="1580"/>
              </a:lnSpc>
              <a:spcBef>
                <a:spcPts val="2046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55164" y="4983217"/>
            <a:ext cx="731502" cy="944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sz="145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A,</a:t>
            </a:r>
          </a:p>
          <a:p>
            <a:pPr marL="0" marR="0">
              <a:lnSpc>
                <a:spcPts val="1580"/>
              </a:lnSpc>
              <a:spcBef>
                <a:spcPts val="2099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18054" y="4983217"/>
            <a:ext cx="1306520" cy="43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  <a:p>
            <a:pPr marL="123825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  <a:r>
              <a:rPr sz="900" spc="2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49362" y="5105463"/>
            <a:ext cx="474558" cy="64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23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se</a:t>
            </a:r>
          </a:p>
          <a:p>
            <a:pPr marL="76136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16785" y="5105463"/>
            <a:ext cx="417444" cy="64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</a:p>
          <a:p>
            <a:pPr marL="0" marR="0">
              <a:lnSpc>
                <a:spcPts val="1494"/>
              </a:lnSpc>
              <a:spcBef>
                <a:spcPts val="230"/>
              </a:spcBef>
              <a:spcAft>
                <a:spcPct val="0"/>
              </a:spcAft>
            </a:pPr>
            <a:r>
              <a:rPr sz="1250" spc="-17">
                <a:solidFill>
                  <a:srgbClr val="000000"/>
                </a:solidFill>
                <a:latin typeface="Cambria Math"/>
                <a:cs typeface="Cambria Math"/>
              </a:rPr>
              <a:t>12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718054" y="5450577"/>
            <a:ext cx="1358908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50" spc="-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841879" y="5538850"/>
            <a:ext cx="276225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52215" y="5538850"/>
            <a:ext cx="269806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49362" y="5572569"/>
            <a:ext cx="474558" cy="64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23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se</a:t>
            </a:r>
          </a:p>
          <a:p>
            <a:pPr marL="76136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716785" y="5572569"/>
            <a:ext cx="465162" cy="894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6</a:t>
            </a:r>
          </a:p>
          <a:p>
            <a:pPr marL="0" marR="0">
              <a:lnSpc>
                <a:spcPts val="1494"/>
              </a:lnSpc>
              <a:spcBef>
                <a:spcPts val="230"/>
              </a:spcBef>
              <a:spcAft>
                <a:spcPct val="0"/>
              </a:spcAft>
            </a:pPr>
            <a:r>
              <a:rPr sz="1250" spc="88">
                <a:solidFill>
                  <a:srgbClr val="000000"/>
                </a:solidFill>
                <a:latin typeface="Cambria Math"/>
                <a:cs typeface="Cambria Math"/>
              </a:rPr>
              <a:t>4I</a:t>
            </a:r>
            <a:r>
              <a:rPr sz="1600" baseline="-24160">
                <a:solidFill>
                  <a:srgbClr val="000000"/>
                </a:solidFill>
                <a:latin typeface="Cambria Math"/>
                <a:cs typeface="Cambria Math"/>
              </a:rPr>
              <a:t>a</a:t>
            </a:r>
          </a:p>
          <a:p>
            <a:pPr marL="66675" marR="0">
              <a:lnSpc>
                <a:spcPts val="1494"/>
              </a:lnSpc>
              <a:spcBef>
                <a:spcPts val="205"/>
              </a:spcBef>
              <a:spcAft>
                <a:spcPct val="0"/>
              </a:spcAft>
            </a:pPr>
            <a:r>
              <a:rPr sz="125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02789" y="5917557"/>
            <a:ext cx="2103680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50">
                <a:solidFill>
                  <a:srgbClr val="000000"/>
                </a:solidFill>
                <a:latin typeface="Times New Roman"/>
                <a:cs typeface="Times New Roman"/>
              </a:rPr>
              <a:t>2I</a:t>
            </a:r>
            <a:r>
              <a:rPr sz="145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spc="-72">
                <a:solidFill>
                  <a:srgbClr val="000000"/>
                </a:solidFill>
                <a:latin typeface="Times New Roman"/>
                <a:cs typeface="Times New Roman"/>
              </a:rPr>
              <a:t>A,</a:t>
            </a:r>
            <a:r>
              <a:rPr sz="1450" spc="1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50" spc="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5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5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98445" y="6005829"/>
            <a:ext cx="2221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860929" y="6005829"/>
            <a:ext cx="276225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sh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271265" y="6005829"/>
            <a:ext cx="269806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25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49362" y="6039548"/>
            <a:ext cx="474558" cy="45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"/>
              </a:lnSpc>
              <a:spcBef>
                <a:spcPct val="0"/>
              </a:spcBef>
              <a:spcAft>
                <a:spcPct val="0"/>
              </a:spcAft>
            </a:pPr>
            <a:r>
              <a:rPr sz="1250" spc="123">
                <a:solidFill>
                  <a:srgbClr val="000000"/>
                </a:solidFill>
                <a:latin typeface="Cambria Math"/>
                <a:cs typeface="Cambria Math"/>
              </a:rPr>
              <a:t>R</a:t>
            </a:r>
            <a:r>
              <a:rPr sz="1600" baseline="-24000">
                <a:solidFill>
                  <a:srgbClr val="000000"/>
                </a:solidFill>
                <a:latin typeface="Cambria Math"/>
                <a:cs typeface="Cambria Math"/>
              </a:rPr>
              <a:t>se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519170" y="8157964"/>
            <a:ext cx="1261791" cy="47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0"/>
              </a:lnSpc>
              <a:spcBef>
                <a:spcPct val="0"/>
              </a:spcBef>
              <a:spcAft>
                <a:spcPct val="0"/>
              </a:spcAft>
            </a:pPr>
            <a:r>
              <a:rPr sz="1450" b="1" spc="-18">
                <a:solidFill>
                  <a:srgbClr val="00B050"/>
                </a:solidFill>
                <a:latin typeface="Times New Roman"/>
                <a:cs typeface="Times New Roman"/>
              </a:rPr>
              <a:t>Figure</a:t>
            </a:r>
            <a:r>
              <a:rPr sz="1450" b="1" spc="6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 spc="-38">
                <a:solidFill>
                  <a:srgbClr val="00B050"/>
                </a:solidFill>
                <a:latin typeface="Times New Roman"/>
                <a:cs typeface="Times New Roman"/>
              </a:rPr>
              <a:t>(2.46</a:t>
            </a:r>
            <a:r>
              <a:rPr sz="1450" b="1" spc="-319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450" b="1">
                <a:solidFill>
                  <a:srgbClr val="00B05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729101" y="10070951"/>
            <a:ext cx="354378" cy="383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3"/>
              </a:lnSpc>
              <a:spcBef>
                <a:spcPct val="0"/>
              </a:spcBef>
              <a:spcAft>
                <a:spcPct val="0"/>
              </a:spcAft>
            </a:pPr>
            <a:r>
              <a:rPr sz="1100" spc="-33">
                <a:solidFill>
                  <a:srgbClr val="000000"/>
                </a:solidFill>
                <a:latin typeface="Calibri"/>
                <a:cs typeface="Calibri"/>
              </a:rPr>
              <a:t>39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12767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368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2019-10-29T09:32:42Z</dcterms:modified>
</cp:coreProperties>
</file>